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2" r:id="rId6"/>
    <p:sldId id="261" r:id="rId7"/>
    <p:sldId id="269" r:id="rId8"/>
    <p:sldId id="262" r:id="rId9"/>
    <p:sldId id="263" r:id="rId10"/>
    <p:sldId id="264" r:id="rId11"/>
    <p:sldId id="271" r:id="rId12"/>
    <p:sldId id="267" r:id="rId13"/>
    <p:sldId id="268" r:id="rId14"/>
    <p:sldId id="27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Total SOR’s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B6C-44CC-A61A-B43E6599771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B6C-44CC-A61A-B43E6599771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B6C-44CC-A61A-B43E6599771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B6C-44CC-A61A-B43E6599771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B6C-44CC-A61A-B43E6599771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B6C-44CC-A61A-B43E6599771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B6C-44CC-A61A-B43E6599771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B6C-44CC-A61A-B43E6599771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B6C-44CC-A61A-B43E6599771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B6C-44CC-A61A-B43E6599771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B6C-44CC-A61A-B43E6599771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B6C-44CC-A61A-B43E6599771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B6C-44CC-A61A-B43E6599771D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B6C-44CC-A61A-B43E6599771D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9B6C-44CC-A61A-B43E659977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Positive SOR</c:v>
                </c:pt>
                <c:pt idx="1">
                  <c:v>Housekeeping</c:v>
                </c:pt>
                <c:pt idx="2">
                  <c:v>Fall Protection</c:v>
                </c:pt>
                <c:pt idx="3">
                  <c:v>Tools &amp; Equipment</c:v>
                </c:pt>
                <c:pt idx="4">
                  <c:v>PPE</c:v>
                </c:pt>
                <c:pt idx="5">
                  <c:v>Access / Egress</c:v>
                </c:pt>
                <c:pt idx="6">
                  <c:v>Barriers / Signage</c:v>
                </c:pt>
                <c:pt idx="7">
                  <c:v>Electrical / Cable Management</c:v>
                </c:pt>
                <c:pt idx="8">
                  <c:v>Falling Objects</c:v>
                </c:pt>
                <c:pt idx="9">
                  <c:v>Scaffold / Ladder / Stairway</c:v>
                </c:pt>
                <c:pt idx="10">
                  <c:v>Hoist / Lifting Equipment</c:v>
                </c:pt>
                <c:pt idx="11">
                  <c:v>Manual Handling</c:v>
                </c:pt>
                <c:pt idx="12">
                  <c:v>Environment</c:v>
                </c:pt>
                <c:pt idx="13">
                  <c:v>Permits</c:v>
                </c:pt>
                <c:pt idx="14">
                  <c:v>Vehicles / Mobile Equipment</c:v>
                </c:pt>
                <c:pt idx="15">
                  <c:v>Competency</c:v>
                </c:pt>
                <c:pt idx="16">
                  <c:v>Excavation</c:v>
                </c:pt>
                <c:pt idx="17">
                  <c:v>Hazardous Material</c:v>
                </c:pt>
                <c:pt idx="18">
                  <c:v>Hot Work</c:v>
                </c:pt>
                <c:pt idx="19">
                  <c:v>Protruding Nails / Rebars</c:v>
                </c:pt>
                <c:pt idx="20">
                  <c:v>Lockout / Tagout</c:v>
                </c:pt>
                <c:pt idx="21">
                  <c:v>No Banksman</c:v>
                </c:pt>
                <c:pt idx="22">
                  <c:v>Others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248</c:v>
                </c:pt>
                <c:pt idx="1">
                  <c:v>170</c:v>
                </c:pt>
                <c:pt idx="2">
                  <c:v>5</c:v>
                </c:pt>
                <c:pt idx="3">
                  <c:v>61</c:v>
                </c:pt>
                <c:pt idx="4">
                  <c:v>135</c:v>
                </c:pt>
                <c:pt idx="5">
                  <c:v>42</c:v>
                </c:pt>
                <c:pt idx="6">
                  <c:v>11</c:v>
                </c:pt>
                <c:pt idx="7">
                  <c:v>99</c:v>
                </c:pt>
                <c:pt idx="8">
                  <c:v>48</c:v>
                </c:pt>
                <c:pt idx="9">
                  <c:v>9</c:v>
                </c:pt>
                <c:pt idx="10">
                  <c:v>5</c:v>
                </c:pt>
                <c:pt idx="12">
                  <c:v>25</c:v>
                </c:pt>
                <c:pt idx="13">
                  <c:v>5</c:v>
                </c:pt>
                <c:pt idx="14">
                  <c:v>42</c:v>
                </c:pt>
                <c:pt idx="15">
                  <c:v>1</c:v>
                </c:pt>
                <c:pt idx="17">
                  <c:v>9</c:v>
                </c:pt>
                <c:pt idx="18">
                  <c:v>6</c:v>
                </c:pt>
                <c:pt idx="19">
                  <c:v>19</c:v>
                </c:pt>
                <c:pt idx="20">
                  <c:v>2</c:v>
                </c:pt>
                <c:pt idx="2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B6C-44CC-A61A-B43E65997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1420328"/>
        <c:axId val="381420720"/>
        <c:axId val="0"/>
      </c:bar3DChart>
      <c:catAx>
        <c:axId val="38142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420720"/>
        <c:crosses val="autoZero"/>
        <c:auto val="1"/>
        <c:lblAlgn val="ctr"/>
        <c:lblOffset val="100"/>
        <c:noMultiLvlLbl val="0"/>
      </c:catAx>
      <c:valAx>
        <c:axId val="38142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8142032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Total QOR’s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Excavation</c:v>
                </c:pt>
                <c:pt idx="1">
                  <c:v>Rebar Steel</c:v>
                </c:pt>
                <c:pt idx="2">
                  <c:v>Concrete</c:v>
                </c:pt>
                <c:pt idx="3">
                  <c:v>Architect Finish</c:v>
                </c:pt>
                <c:pt idx="4">
                  <c:v>Sprinkler System</c:v>
                </c:pt>
                <c:pt idx="5">
                  <c:v>HVAC</c:v>
                </c:pt>
                <c:pt idx="6">
                  <c:v>Piping</c:v>
                </c:pt>
                <c:pt idx="7">
                  <c:v>Electrical</c:v>
                </c:pt>
                <c:pt idx="8">
                  <c:v>Instrument</c:v>
                </c:pt>
                <c:pt idx="9">
                  <c:v>Automation</c:v>
                </c:pt>
                <c:pt idx="10">
                  <c:v>Validation</c:v>
                </c:pt>
                <c:pt idx="11">
                  <c:v>QA / QC</c:v>
                </c:pt>
                <c:pt idx="12">
                  <c:v>Structural Steel</c:v>
                </c:pt>
                <c:pt idx="13">
                  <c:v>Others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6">
                  <c:v>8</c:v>
                </c:pt>
                <c:pt idx="8">
                  <c:v>1</c:v>
                </c:pt>
                <c:pt idx="11">
                  <c:v>13</c:v>
                </c:pt>
                <c:pt idx="12">
                  <c:v>1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5-428B-BA1E-3F35CD470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2240160"/>
        <c:axId val="382240552"/>
        <c:axId val="0"/>
      </c:bar3DChart>
      <c:catAx>
        <c:axId val="3822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240552"/>
        <c:crosses val="autoZero"/>
        <c:auto val="1"/>
        <c:lblAlgn val="ctr"/>
        <c:lblOffset val="100"/>
        <c:noMultiLvlLbl val="0"/>
      </c:catAx>
      <c:valAx>
        <c:axId val="382240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8224016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D5426-BE89-4599-9B71-C13F7E0231B0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2C163-8AD9-42B3-94CB-B43E3E4D4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44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A07B-A982-4604-9674-DC6A9FE35AA5}" type="datetime1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B0-9029-4522-989A-EC5EEAA14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1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C10-168F-434A-B83E-394AAB1B0B5B}" type="datetime1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B0-9029-4522-989A-EC5EEAA14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27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5F94-8DAD-4CAE-856D-20D52704BAFE}" type="datetime1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B0-9029-4522-989A-EC5EEAA14C0C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736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15F2-B2C1-475E-8FA5-F1BA1ECDB0B1}" type="datetime1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B0-9029-4522-989A-EC5EEAA14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95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AF99-F7DA-4CB7-A588-2289236EFB7F}" type="datetime1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B0-9029-4522-989A-EC5EEAA14C0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2248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8D45-9346-44B4-96AC-5CA8A039F5A3}" type="datetime1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B0-9029-4522-989A-EC5EEAA14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926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D0C6-6A80-413F-A538-30C40BB66E88}" type="datetime1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B0-9029-4522-989A-EC5EEAA14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711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3810-1B2B-4565-8B7C-BFBAC0CB1AA8}" type="datetime1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B0-9029-4522-989A-EC5EEAA14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27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D0A3-F3D3-49F6-9F0E-EB9A546A2966}" type="datetime1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B0-9029-4522-989A-EC5EEAA14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52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0558-72C7-44C5-8AF0-6137889FE6BB}" type="datetime1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B0-9029-4522-989A-EC5EEAA14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8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1BB3-1461-405A-A4BC-EC1559719AF9}" type="datetime1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B0-9029-4522-989A-EC5EEAA14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27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C70F-6425-404E-80F8-F0C5ECC06AAA}" type="datetime1">
              <a:rPr lang="en-GB" smtClean="0"/>
              <a:t>06/11/2024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B0-9029-4522-989A-EC5EEAA14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69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60E7F-4DEB-4D59-B71B-FC51F083B4DC}" type="datetime1">
              <a:rPr lang="en-GB" smtClean="0"/>
              <a:t>06/11/2024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B0-9029-4522-989A-EC5EEAA14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18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FE26-1D75-4BEF-B09A-BB557547B753}" type="datetime1">
              <a:rPr lang="en-GB" smtClean="0"/>
              <a:t>06/11/2024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B0-9029-4522-989A-EC5EEAA14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46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9FEB-686E-46E6-9420-641985654925}" type="datetime1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B0-9029-4522-989A-EC5EEAA14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51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E3C0-0E61-49CD-8AD7-C3F0AC737703}" type="datetime1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B0-9029-4522-989A-EC5EEAA14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0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C1CE1-52F6-450C-8963-0087244EFF98}" type="datetime1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BEE4B0-9029-4522-989A-EC5EEAA14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22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global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areers@aeglobal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E Global Ltd - Home">
            <a:extLst>
              <a:ext uri="{FF2B5EF4-FFF2-40B4-BE49-F238E27FC236}">
                <a16:creationId xmlns:a16="http://schemas.microsoft.com/office/drawing/2014/main" id="{008EDF3F-3738-444A-8361-8975856E1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525" y="1766286"/>
            <a:ext cx="8979148" cy="269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35D688-AAD1-483B-99FE-06C34D5A28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t="3058"/>
          <a:stretch/>
        </p:blipFill>
        <p:spPr>
          <a:xfrm>
            <a:off x="1661570" y="5225576"/>
            <a:ext cx="2285181" cy="1454261"/>
          </a:xfrm>
          <a:prstGeom prst="rect">
            <a:avLst/>
          </a:prstGeom>
        </p:spPr>
      </p:pic>
      <p:pic>
        <p:nvPicPr>
          <p:cNvPr id="3" name="Picture 2" descr="JSM Group receives its 8th consecutive RoSPA Award for health and safety  achievements - JSM">
            <a:extLst>
              <a:ext uri="{FF2B5EF4-FFF2-40B4-BE49-F238E27FC236}">
                <a16:creationId xmlns:a16="http://schemas.microsoft.com/office/drawing/2014/main" id="{A3FA615E-EFA5-104C-A459-E412BD094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0" y="4839418"/>
            <a:ext cx="1357095" cy="19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078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607D-BB3C-48B2-B5BD-77105485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0075"/>
            <a:ext cx="8596668" cy="873125"/>
          </a:xfrm>
        </p:spPr>
        <p:txBody>
          <a:bodyPr/>
          <a:lstStyle/>
          <a:p>
            <a:r>
              <a:rPr lang="en-GB" dirty="0"/>
              <a:t>Previous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5EB2-ADC9-4F59-A574-F70C18B9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3201"/>
            <a:ext cx="8596668" cy="478816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/>
              <a:t>Semi-conductor Facility – Dublin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BIM Modelling &amp; Piping design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Off site modularisation &amp; Fabrication</a:t>
            </a:r>
          </a:p>
          <a:p>
            <a:pPr marL="457200" lvl="1" indent="0">
              <a:lnSpc>
                <a:spcPct val="200000"/>
              </a:lnSpc>
              <a:buNone/>
            </a:pPr>
            <a:endParaRPr lang="en-GB" dirty="0"/>
          </a:p>
        </p:txBody>
      </p:sp>
      <p:pic>
        <p:nvPicPr>
          <p:cNvPr id="2050" name="Picture 2" descr="AE Global Ltd - Home">
            <a:extLst>
              <a:ext uri="{FF2B5EF4-FFF2-40B4-BE49-F238E27FC236}">
                <a16:creationId xmlns:a16="http://schemas.microsoft.com/office/drawing/2014/main" id="{2649C7AB-38F2-49D7-9344-AF0C62ED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30" y="11662"/>
            <a:ext cx="3485372" cy="104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sky, outdoor, several&#10;&#10;Description automatically generated">
            <a:extLst>
              <a:ext uri="{FF2B5EF4-FFF2-40B4-BE49-F238E27FC236}">
                <a16:creationId xmlns:a16="http://schemas.microsoft.com/office/drawing/2014/main" id="{8E679AEE-3283-4319-BD52-1CF638D15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69" y="3429000"/>
            <a:ext cx="3492734" cy="3283170"/>
          </a:xfrm>
          <a:prstGeom prst="rect">
            <a:avLst/>
          </a:prstGeom>
        </p:spPr>
      </p:pic>
      <p:pic>
        <p:nvPicPr>
          <p:cNvPr id="7" name="Picture 6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FBB407F3-7E66-4EA6-869B-2B46CE244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38" y="3429000"/>
            <a:ext cx="3638491" cy="3283170"/>
          </a:xfrm>
          <a:prstGeom prst="rect">
            <a:avLst/>
          </a:prstGeom>
        </p:spPr>
      </p:pic>
      <p:pic>
        <p:nvPicPr>
          <p:cNvPr id="12" name="Picture 11" descr="A picture containing ceiling, indoor, blue, several&#10;&#10;Description automatically generated">
            <a:extLst>
              <a:ext uri="{FF2B5EF4-FFF2-40B4-BE49-F238E27FC236}">
                <a16:creationId xmlns:a16="http://schemas.microsoft.com/office/drawing/2014/main" id="{9FD0DEC3-607D-43DB-8B06-D4DB14A825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38" y="861141"/>
            <a:ext cx="3638491" cy="24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27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607D-BB3C-48B2-B5BD-77105485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3741660" cy="1320800"/>
          </a:xfrm>
        </p:spPr>
        <p:txBody>
          <a:bodyPr anchor="ctr">
            <a:normAutofit/>
          </a:bodyPr>
          <a:lstStyle/>
          <a:p>
            <a:r>
              <a:rPr lang="en-GB" dirty="0"/>
              <a:t>Previous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5EB2-ADC9-4F59-A574-F70C18B9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1" y="2160589"/>
            <a:ext cx="3460692" cy="3880773"/>
          </a:xfrm>
        </p:spPr>
        <p:txBody>
          <a:bodyPr>
            <a:normAutofit/>
          </a:bodyPr>
          <a:lstStyle/>
          <a:p>
            <a:r>
              <a:rPr lang="en-GB" dirty="0"/>
              <a:t>Pharma Project - Scotland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Constructability, Fabrication and installation of piping, plant and equipment</a:t>
            </a:r>
          </a:p>
          <a:p>
            <a:pPr lvl="1"/>
            <a:r>
              <a:rPr lang="en-GB" dirty="0"/>
              <a:t>Secondary steel, pipe support design fabrication and installation</a:t>
            </a:r>
          </a:p>
          <a:p>
            <a:pPr lvl="1"/>
            <a:r>
              <a:rPr lang="en-GB" dirty="0"/>
              <a:t>Tie-ins, Pre-commissioning.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2050" name="Picture 2" descr="AE Global Ltd - Home">
            <a:extLst>
              <a:ext uri="{FF2B5EF4-FFF2-40B4-BE49-F238E27FC236}">
                <a16:creationId xmlns:a16="http://schemas.microsoft.com/office/drawing/2014/main" id="{2649C7AB-38F2-49D7-9344-AF0C62ED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4337" y="1097299"/>
            <a:ext cx="5421162" cy="162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784ED3-FFD7-7595-F3DA-54B3A622F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150" y="2723648"/>
            <a:ext cx="4467537" cy="33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16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607D-BB3C-48B2-B5BD-77105485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0075"/>
            <a:ext cx="8596668" cy="873125"/>
          </a:xfrm>
        </p:spPr>
        <p:txBody>
          <a:bodyPr/>
          <a:lstStyle/>
          <a:p>
            <a:r>
              <a:rPr lang="en-US" dirty="0"/>
              <a:t>K</a:t>
            </a:r>
            <a:r>
              <a:rPr lang="en-GB" dirty="0"/>
              <a:t>ey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5EB2-ADC9-4F59-A574-F70C18B9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3200"/>
            <a:ext cx="4211907" cy="3859975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GB" dirty="0"/>
              <a:t>Group Operations: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Health &amp; Safety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Quality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Accounts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Digital Development</a:t>
            </a:r>
          </a:p>
          <a:p>
            <a:pPr marL="457200" lvl="1" indent="0">
              <a:buNone/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/>
          </a:p>
        </p:txBody>
      </p:sp>
      <p:pic>
        <p:nvPicPr>
          <p:cNvPr id="2050" name="Picture 2" descr="AE Global Ltd - Home">
            <a:extLst>
              <a:ext uri="{FF2B5EF4-FFF2-40B4-BE49-F238E27FC236}">
                <a16:creationId xmlns:a16="http://schemas.microsoft.com/office/drawing/2014/main" id="{2649C7AB-38F2-49D7-9344-AF0C62ED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30" y="11662"/>
            <a:ext cx="3485372" cy="104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6B89E6-E637-487D-B006-CA7651DC2BD9}"/>
              </a:ext>
            </a:extLst>
          </p:cNvPr>
          <p:cNvSpPr txBox="1">
            <a:spLocks/>
          </p:cNvSpPr>
          <p:nvPr/>
        </p:nvSpPr>
        <p:spPr>
          <a:xfrm>
            <a:off x="4889241" y="1253199"/>
            <a:ext cx="4211907" cy="385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GB" dirty="0"/>
              <a:t>Electrical Engineering: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Design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Installation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De-commissioning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Hazardous </a:t>
            </a:r>
            <a:r>
              <a:rPr lang="en-GB"/>
              <a:t>Area Installations &amp; </a:t>
            </a:r>
            <a:r>
              <a:rPr lang="en-GB" dirty="0"/>
              <a:t>Inspections</a:t>
            </a:r>
          </a:p>
          <a:p>
            <a:pPr marL="457200" lvl="1" indent="0">
              <a:buFont typeface="Wingdings 3" charset="2"/>
              <a:buNone/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97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607D-BB3C-48B2-B5BD-77105485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0075"/>
            <a:ext cx="8596668" cy="873125"/>
          </a:xfrm>
        </p:spPr>
        <p:txBody>
          <a:bodyPr/>
          <a:lstStyle/>
          <a:p>
            <a:r>
              <a:rPr lang="en-US" dirty="0"/>
              <a:t>K</a:t>
            </a:r>
            <a:r>
              <a:rPr lang="en-GB" dirty="0"/>
              <a:t>ey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5EB2-ADC9-4F59-A574-F70C18B9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76897"/>
            <a:ext cx="4298334" cy="408655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endParaRPr lang="en-GB" dirty="0"/>
          </a:p>
          <a:p>
            <a:pPr>
              <a:lnSpc>
                <a:spcPct val="200000"/>
              </a:lnSpc>
            </a:pPr>
            <a:r>
              <a:rPr lang="en-GB" sz="1900" dirty="0"/>
              <a:t>Office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 Building Information Modelling (BIM)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Design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Pipe Sketching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Document Control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Project management</a:t>
            </a:r>
          </a:p>
          <a:p>
            <a:pPr lvl="1">
              <a:lnSpc>
                <a:spcPct val="200000"/>
              </a:lnSpc>
            </a:pPr>
            <a:endParaRPr lang="en-GB" dirty="0"/>
          </a:p>
          <a:p>
            <a:pPr marL="457200" lvl="1" indent="0">
              <a:lnSpc>
                <a:spcPct val="200000"/>
              </a:lnSpc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/>
          </a:p>
        </p:txBody>
      </p:sp>
      <p:pic>
        <p:nvPicPr>
          <p:cNvPr id="2050" name="Picture 2" descr="AE Global Ltd - Home">
            <a:extLst>
              <a:ext uri="{FF2B5EF4-FFF2-40B4-BE49-F238E27FC236}">
                <a16:creationId xmlns:a16="http://schemas.microsoft.com/office/drawing/2014/main" id="{2649C7AB-38F2-49D7-9344-AF0C62ED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30" y="11662"/>
            <a:ext cx="3485372" cy="104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745FA9-CEDC-4C97-A872-169E96C8EBC4}"/>
              </a:ext>
            </a:extLst>
          </p:cNvPr>
          <p:cNvSpPr txBox="1">
            <a:spLocks/>
          </p:cNvSpPr>
          <p:nvPr/>
        </p:nvSpPr>
        <p:spPr>
          <a:xfrm>
            <a:off x="4975668" y="993311"/>
            <a:ext cx="4211907" cy="4509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Wingdings 3" charset="2"/>
              <a:buNone/>
            </a:pPr>
            <a:endParaRPr lang="en-GB" dirty="0"/>
          </a:p>
          <a:p>
            <a:pPr>
              <a:lnSpc>
                <a:spcPct val="200000"/>
              </a:lnSpc>
            </a:pPr>
            <a:r>
              <a:rPr lang="en-GB" dirty="0"/>
              <a:t>Pipeshop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 </a:t>
            </a:r>
            <a:r>
              <a:rPr lang="en-GB" sz="1500" dirty="0"/>
              <a:t>Carbon/Stainless steel fabrication</a:t>
            </a:r>
          </a:p>
          <a:p>
            <a:pPr lvl="1">
              <a:lnSpc>
                <a:spcPct val="200000"/>
              </a:lnSpc>
            </a:pPr>
            <a:r>
              <a:rPr lang="en-GB" sz="1500" dirty="0"/>
              <a:t>Pipefitting</a:t>
            </a:r>
          </a:p>
          <a:p>
            <a:pPr lvl="1">
              <a:lnSpc>
                <a:spcPct val="200000"/>
              </a:lnSpc>
            </a:pPr>
            <a:r>
              <a:rPr lang="en-GB" sz="1500" dirty="0"/>
              <a:t>Coded welding</a:t>
            </a:r>
          </a:p>
          <a:p>
            <a:pPr lvl="1">
              <a:lnSpc>
                <a:spcPct val="200000"/>
              </a:lnSpc>
            </a:pPr>
            <a:r>
              <a:rPr lang="en-GB" sz="1500" dirty="0"/>
              <a:t>Steel fabrication</a:t>
            </a:r>
          </a:p>
          <a:p>
            <a:pPr lvl="1">
              <a:lnSpc>
                <a:spcPct val="200000"/>
              </a:lnSpc>
            </a:pPr>
            <a:r>
              <a:rPr lang="en-GB" sz="1500" dirty="0"/>
              <a:t>Modular Frames</a:t>
            </a:r>
          </a:p>
          <a:p>
            <a:pPr lvl="1">
              <a:lnSpc>
                <a:spcPct val="200000"/>
              </a:lnSpc>
            </a:pPr>
            <a:endParaRPr lang="en-GB" dirty="0"/>
          </a:p>
          <a:p>
            <a:pPr marL="457200" lvl="1" indent="0">
              <a:lnSpc>
                <a:spcPct val="200000"/>
              </a:lnSpc>
              <a:buNone/>
            </a:pPr>
            <a:endParaRPr lang="en-GB" dirty="0"/>
          </a:p>
          <a:p>
            <a:pPr marL="457200" lvl="1" indent="0">
              <a:buFont typeface="Wingdings 3" charset="2"/>
              <a:buNone/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863893-C01C-4085-8D38-87F452A00B9D}"/>
              </a:ext>
            </a:extLst>
          </p:cNvPr>
          <p:cNvSpPr txBox="1"/>
          <p:nvPr/>
        </p:nvSpPr>
        <p:spPr>
          <a:xfrm>
            <a:off x="3314956" y="1349187"/>
            <a:ext cx="332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Mechanical Engineering: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6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607D-BB3C-48B2-B5BD-77105485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58" y="828649"/>
            <a:ext cx="8596668" cy="873125"/>
          </a:xfrm>
        </p:spPr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GB" dirty="0" err="1"/>
              <a:t>oles</a:t>
            </a:r>
            <a:r>
              <a:rPr lang="en-GB" dirty="0"/>
              <a:t> &amp; Approx. Salary Bands</a:t>
            </a:r>
          </a:p>
        </p:txBody>
      </p:sp>
      <p:pic>
        <p:nvPicPr>
          <p:cNvPr id="2050" name="Picture 2" descr="AE Global Ltd - Home">
            <a:extLst>
              <a:ext uri="{FF2B5EF4-FFF2-40B4-BE49-F238E27FC236}">
                <a16:creationId xmlns:a16="http://schemas.microsoft.com/office/drawing/2014/main" id="{2649C7AB-38F2-49D7-9344-AF0C62ED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30" y="11662"/>
            <a:ext cx="3485372" cy="104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CFB03FD-122F-DE30-449F-7B0830F3A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011318"/>
              </p:ext>
            </p:extLst>
          </p:nvPr>
        </p:nvGraphicFramePr>
        <p:xfrm>
          <a:off x="522058" y="1874261"/>
          <a:ext cx="8128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0509622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46734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 AEG Salary Bands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67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Project Manager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£40k - £50k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897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Quantity Surveyor (Jnr/Snr)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£30k - £50k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61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Mechanical Engineer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£30k - £45k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418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BIM Modeler/Sketcher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£25k - £35k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365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HSE/QA Managers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£35k - £40k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11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 Control/Admin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£25k - £35k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790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Supervisor (Mech. or Elect.)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£35k - £45k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51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Welder/Pipefitter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£30k - £38k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050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Fabricator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£30k - £35k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189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Electrician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£30k - £38k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082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Trainee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£12k - £24k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239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325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E Global Ltd - Home">
            <a:extLst>
              <a:ext uri="{FF2B5EF4-FFF2-40B4-BE49-F238E27FC236}">
                <a16:creationId xmlns:a16="http://schemas.microsoft.com/office/drawing/2014/main" id="{008EDF3F-3738-444A-8361-8975856E1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7774" y="388799"/>
            <a:ext cx="7484480" cy="224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E3E0CE9-9866-4156-B7C6-FADFF1965206}"/>
              </a:ext>
            </a:extLst>
          </p:cNvPr>
          <p:cNvSpPr txBox="1">
            <a:spLocks/>
          </p:cNvSpPr>
          <p:nvPr/>
        </p:nvSpPr>
        <p:spPr>
          <a:xfrm>
            <a:off x="3596576" y="2986958"/>
            <a:ext cx="3426875" cy="884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A66036-7733-44E2-B40C-AC4A8277CD24}"/>
              </a:ext>
            </a:extLst>
          </p:cNvPr>
          <p:cNvSpPr txBox="1">
            <a:spLocks/>
          </p:cNvSpPr>
          <p:nvPr/>
        </p:nvSpPr>
        <p:spPr>
          <a:xfrm>
            <a:off x="419142" y="5327009"/>
            <a:ext cx="4775510" cy="1293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GB" dirty="0"/>
              <a:t>Website - </a:t>
            </a:r>
            <a:r>
              <a:rPr lang="en-GB" b="0" i="0" u="none" strike="noStrike" dirty="0">
                <a:solidFill>
                  <a:srgbClr val="1569E0"/>
                </a:solidFill>
                <a:effectLst/>
                <a:latin typeface="Suisse Int'l"/>
                <a:hlinkClick r:id="rId3"/>
              </a:rPr>
              <a:t>https://www.aeglobal.uk</a:t>
            </a:r>
            <a:endParaRPr lang="en-GB" dirty="0"/>
          </a:p>
          <a:p>
            <a:pPr algn="l">
              <a:lnSpc>
                <a:spcPct val="110000"/>
              </a:lnSpc>
            </a:pPr>
            <a:r>
              <a:rPr lang="en-GB" dirty="0"/>
              <a:t>Email – </a:t>
            </a:r>
            <a:r>
              <a:rPr lang="en-GB" dirty="0">
                <a:hlinkClick r:id="rId4"/>
              </a:rPr>
              <a:t>careers@aeglobal.uk</a:t>
            </a:r>
            <a:endParaRPr lang="en-GB" dirty="0"/>
          </a:p>
          <a:p>
            <a:pPr algn="l">
              <a:lnSpc>
                <a:spcPct val="110000"/>
              </a:lnSpc>
            </a:pPr>
            <a:r>
              <a:rPr lang="en-GB" dirty="0"/>
              <a:t>Phone - 02871861020</a:t>
            </a:r>
          </a:p>
        </p:txBody>
      </p:sp>
    </p:spTree>
    <p:extLst>
      <p:ext uri="{BB962C8B-B14F-4D97-AF65-F5344CB8AC3E}">
        <p14:creationId xmlns:p14="http://schemas.microsoft.com/office/powerpoint/2010/main" val="325735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607D-BB3C-48B2-B5BD-77105485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0075"/>
            <a:ext cx="8596668" cy="873125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5EB2-ADC9-4F59-A574-F70C18B9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3201"/>
            <a:ext cx="8596668" cy="478816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/>
              <a:t>Mechanical &amp; Electrical Contractors</a:t>
            </a:r>
          </a:p>
          <a:p>
            <a:pPr>
              <a:lnSpc>
                <a:spcPct val="200000"/>
              </a:lnSpc>
            </a:pPr>
            <a:r>
              <a:rPr lang="en-GB" dirty="0"/>
              <a:t>Founded in 1994</a:t>
            </a:r>
          </a:p>
          <a:p>
            <a:pPr>
              <a:lnSpc>
                <a:spcPct val="200000"/>
              </a:lnSpc>
            </a:pPr>
            <a:r>
              <a:rPr lang="en-GB" dirty="0"/>
              <a:t>Formally known as </a:t>
            </a:r>
            <a:r>
              <a:rPr lang="en-GB" dirty="0" err="1"/>
              <a:t>Allpipe</a:t>
            </a:r>
            <a:r>
              <a:rPr lang="en-GB" dirty="0"/>
              <a:t> Engineering</a:t>
            </a:r>
          </a:p>
          <a:p>
            <a:pPr>
              <a:lnSpc>
                <a:spcPct val="200000"/>
              </a:lnSpc>
            </a:pPr>
            <a:r>
              <a:rPr lang="en-GB" dirty="0"/>
              <a:t>Strategically located in </a:t>
            </a:r>
            <a:r>
              <a:rPr lang="en-GB" dirty="0" err="1"/>
              <a:t>Maydown</a:t>
            </a:r>
            <a:r>
              <a:rPr lang="en-GB" dirty="0"/>
              <a:t>, </a:t>
            </a:r>
            <a:r>
              <a:rPr lang="en-GB" dirty="0" err="1"/>
              <a:t>N.Ireland</a:t>
            </a:r>
            <a:endParaRPr lang="en-GB" dirty="0"/>
          </a:p>
          <a:p>
            <a:pPr>
              <a:lnSpc>
                <a:spcPct val="200000"/>
              </a:lnSpc>
            </a:pPr>
            <a:r>
              <a:rPr lang="en-GB" dirty="0"/>
              <a:t>120+ employees</a:t>
            </a:r>
          </a:p>
        </p:txBody>
      </p:sp>
      <p:pic>
        <p:nvPicPr>
          <p:cNvPr id="2050" name="Picture 2" descr="AE Global Ltd - Home">
            <a:extLst>
              <a:ext uri="{FF2B5EF4-FFF2-40B4-BE49-F238E27FC236}">
                <a16:creationId xmlns:a16="http://schemas.microsoft.com/office/drawing/2014/main" id="{2649C7AB-38F2-49D7-9344-AF0C62ED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30" y="11662"/>
            <a:ext cx="3485372" cy="104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2A0F9D-2AA5-4E98-870D-1F85A7C1D9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19" y="4511623"/>
            <a:ext cx="6940800" cy="218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2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607D-BB3C-48B2-B5BD-77105485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0075"/>
            <a:ext cx="8596668" cy="873125"/>
          </a:xfrm>
        </p:spPr>
        <p:txBody>
          <a:bodyPr/>
          <a:lstStyle/>
          <a:p>
            <a:r>
              <a:rPr lang="en-GB" dirty="0"/>
              <a:t>AEG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5EB2-ADC9-4F59-A574-F70C18B9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3201"/>
            <a:ext cx="4211907" cy="385997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/>
              <a:t>2400m</a:t>
            </a:r>
            <a:r>
              <a:rPr lang="en-GB" baseline="30000" dirty="0"/>
              <a:t>2</a:t>
            </a:r>
            <a:r>
              <a:rPr lang="en-GB" dirty="0"/>
              <a:t> Carbon Steel Workshop</a:t>
            </a:r>
          </a:p>
          <a:p>
            <a:pPr>
              <a:lnSpc>
                <a:spcPct val="200000"/>
              </a:lnSpc>
            </a:pPr>
            <a:r>
              <a:rPr lang="en-GB" dirty="0"/>
              <a:t>1500m</a:t>
            </a:r>
            <a:r>
              <a:rPr lang="en-GB" baseline="30000" dirty="0"/>
              <a:t>2</a:t>
            </a:r>
            <a:r>
              <a:rPr lang="en-GB" dirty="0"/>
              <a:t> Stainless Steel Workshop</a:t>
            </a:r>
          </a:p>
          <a:p>
            <a:pPr>
              <a:lnSpc>
                <a:spcPct val="200000"/>
              </a:lnSpc>
            </a:pPr>
            <a:r>
              <a:rPr lang="en-GB" dirty="0"/>
              <a:t>Cleanroom</a:t>
            </a:r>
          </a:p>
          <a:p>
            <a:pPr>
              <a:lnSpc>
                <a:spcPct val="200000"/>
              </a:lnSpc>
            </a:pPr>
            <a:r>
              <a:rPr lang="en-GB" dirty="0"/>
              <a:t>X-ray facilities</a:t>
            </a:r>
          </a:p>
          <a:p>
            <a:pPr>
              <a:lnSpc>
                <a:spcPct val="200000"/>
              </a:lnSpc>
            </a:pPr>
            <a:endParaRPr lang="en-GB" dirty="0"/>
          </a:p>
        </p:txBody>
      </p:sp>
      <p:pic>
        <p:nvPicPr>
          <p:cNvPr id="2050" name="Picture 2" descr="AE Global Ltd - Home">
            <a:extLst>
              <a:ext uri="{FF2B5EF4-FFF2-40B4-BE49-F238E27FC236}">
                <a16:creationId xmlns:a16="http://schemas.microsoft.com/office/drawing/2014/main" id="{2649C7AB-38F2-49D7-9344-AF0C62ED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30" y="11662"/>
            <a:ext cx="3485372" cy="104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558EAB-BCFD-4812-9F27-4DDBA7CBDB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40" y="1425687"/>
            <a:ext cx="4068452" cy="226466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20CCBF-5883-42AD-9DE0-B477904D6F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40" y="3825380"/>
            <a:ext cx="4068451" cy="263627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06474A-BE57-4D87-8585-5ED9D0D39F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6" b="17144"/>
          <a:stretch/>
        </p:blipFill>
        <p:spPr>
          <a:xfrm>
            <a:off x="1031846" y="3825380"/>
            <a:ext cx="3697603" cy="265254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2195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607D-BB3C-48B2-B5BD-77105485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0075"/>
            <a:ext cx="8596668" cy="873125"/>
          </a:xfrm>
        </p:spPr>
        <p:txBody>
          <a:bodyPr/>
          <a:lstStyle/>
          <a:p>
            <a:r>
              <a:rPr lang="en-GB" dirty="0"/>
              <a:t>AEG Facilities</a:t>
            </a:r>
          </a:p>
        </p:txBody>
      </p:sp>
      <p:pic>
        <p:nvPicPr>
          <p:cNvPr id="2050" name="Picture 2" descr="AE Global Ltd - Home">
            <a:extLst>
              <a:ext uri="{FF2B5EF4-FFF2-40B4-BE49-F238E27FC236}">
                <a16:creationId xmlns:a16="http://schemas.microsoft.com/office/drawing/2014/main" id="{2649C7AB-38F2-49D7-9344-AF0C62ED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30" y="11662"/>
            <a:ext cx="3485372" cy="104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high angle view of a dam&#10;&#10;Description automatically generated with low confidence">
            <a:extLst>
              <a:ext uri="{FF2B5EF4-FFF2-40B4-BE49-F238E27FC236}">
                <a16:creationId xmlns:a16="http://schemas.microsoft.com/office/drawing/2014/main" id="{491F804D-6D72-44D4-A611-6F2D5B440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6" y="1057274"/>
            <a:ext cx="4491825" cy="3368869"/>
          </a:xfrm>
          <a:prstGeom prst="rect">
            <a:avLst/>
          </a:prstGeom>
        </p:spPr>
      </p:pic>
      <p:pic>
        <p:nvPicPr>
          <p:cNvPr id="13" name="Picture 12" descr="A picture containing grass, sky, outdoor, road&#10;&#10;Description automatically generated">
            <a:extLst>
              <a:ext uri="{FF2B5EF4-FFF2-40B4-BE49-F238E27FC236}">
                <a16:creationId xmlns:a16="http://schemas.microsoft.com/office/drawing/2014/main" id="{C8BA2941-0F2E-4C8C-85C0-40A509541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33" y="2757343"/>
            <a:ext cx="4960776" cy="372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1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607D-BB3C-48B2-B5BD-77105485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3741660" cy="1320800"/>
          </a:xfrm>
        </p:spPr>
        <p:txBody>
          <a:bodyPr anchor="ctr">
            <a:normAutofit/>
          </a:bodyPr>
          <a:lstStyle/>
          <a:p>
            <a:r>
              <a:rPr lang="en-US"/>
              <a:t>M</a:t>
            </a:r>
            <a:r>
              <a:rPr lang="en-GB"/>
              <a:t>odular Assembly Area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5EB2-ADC9-4F59-A574-F70C18B9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1" y="2160589"/>
            <a:ext cx="2813711" cy="39555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Steel Erection and Inspection</a:t>
            </a:r>
          </a:p>
          <a:p>
            <a:pPr lvl="1"/>
            <a:r>
              <a:rPr lang="en-GB" dirty="0"/>
              <a:t>Pipe Fabrication, Testing, Flushing &amp; Insulation.</a:t>
            </a:r>
          </a:p>
          <a:p>
            <a:pPr lvl="1"/>
            <a:r>
              <a:rPr lang="en-GB" dirty="0"/>
              <a:t>Pipe Assembly.</a:t>
            </a:r>
          </a:p>
          <a:p>
            <a:pPr lvl="1"/>
            <a:r>
              <a:rPr lang="en-GB" dirty="0"/>
              <a:t>Module Storage until site requirements.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2050" name="Picture 2" descr="AE Global Ltd - Home">
            <a:extLst>
              <a:ext uri="{FF2B5EF4-FFF2-40B4-BE49-F238E27FC236}">
                <a16:creationId xmlns:a16="http://schemas.microsoft.com/office/drawing/2014/main" id="{2649C7AB-38F2-49D7-9344-AF0C62ED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4337" y="419145"/>
            <a:ext cx="5421162" cy="162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cloud, sky, outdoor, ground&#10;&#10;Description automatically generated">
            <a:extLst>
              <a:ext uri="{FF2B5EF4-FFF2-40B4-BE49-F238E27FC236}">
                <a16:creationId xmlns:a16="http://schemas.microsoft.com/office/drawing/2014/main" id="{60B5EDBA-87AD-4C73-C5F4-7096818CD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08" y="2223696"/>
            <a:ext cx="5760399" cy="38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6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607D-BB3C-48B2-B5BD-77105485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0075"/>
            <a:ext cx="8596668" cy="873125"/>
          </a:xfrm>
        </p:spPr>
        <p:txBody>
          <a:bodyPr/>
          <a:lstStyle/>
          <a:p>
            <a:r>
              <a:rPr lang="en-GB" dirty="0"/>
              <a:t>Clients</a:t>
            </a:r>
          </a:p>
        </p:txBody>
      </p:sp>
      <p:pic>
        <p:nvPicPr>
          <p:cNvPr id="2050" name="Picture 2" descr="AE Global Ltd - Home">
            <a:extLst>
              <a:ext uri="{FF2B5EF4-FFF2-40B4-BE49-F238E27FC236}">
                <a16:creationId xmlns:a16="http://schemas.microsoft.com/office/drawing/2014/main" id="{2649C7AB-38F2-49D7-9344-AF0C62ED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30" y="11662"/>
            <a:ext cx="3485372" cy="104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F15C25-B628-4649-9602-8361ACF51A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4" y="1361557"/>
            <a:ext cx="2064312" cy="873124"/>
          </a:xfrm>
          <a:prstGeom prst="rect">
            <a:avLst/>
          </a:prstGeom>
        </p:spPr>
      </p:pic>
      <p:pic>
        <p:nvPicPr>
          <p:cNvPr id="12" name="Picture 2" descr="Meet The LYCRA Company - Fibre2Fashion">
            <a:extLst>
              <a:ext uri="{FF2B5EF4-FFF2-40B4-BE49-F238E27FC236}">
                <a16:creationId xmlns:a16="http://schemas.microsoft.com/office/drawing/2014/main" id="{88BA5B1F-37FF-4AC3-9B7D-E915C7EE5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50" y="2557852"/>
            <a:ext cx="2529376" cy="86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ntel | Data Center Solutions, IoT, and PC Innovation">
            <a:extLst>
              <a:ext uri="{FF2B5EF4-FFF2-40B4-BE49-F238E27FC236}">
                <a16:creationId xmlns:a16="http://schemas.microsoft.com/office/drawing/2014/main" id="{2BF585D6-CF97-45E6-B4C3-20DC3BD48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93" y="4020568"/>
            <a:ext cx="2064312" cy="13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Media Downloads - Calysta">
            <a:extLst>
              <a:ext uri="{FF2B5EF4-FFF2-40B4-BE49-F238E27FC236}">
                <a16:creationId xmlns:a16="http://schemas.microsoft.com/office/drawing/2014/main" id="{57D7F5E0-968F-4147-A7F6-D9698ACFE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206" y="1359279"/>
            <a:ext cx="3409263" cy="81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69C5F4-C8E1-413D-88BE-F7504B09A7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9" b="15926"/>
          <a:stretch/>
        </p:blipFill>
        <p:spPr>
          <a:xfrm>
            <a:off x="3851191" y="2499820"/>
            <a:ext cx="1937439" cy="12939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1B47B9-1FD9-4A8D-B2E7-2F7F1E0EB6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27" y="1715576"/>
            <a:ext cx="2931152" cy="1172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E88994-6BE7-45AC-9860-99F8927D79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956" y="2960233"/>
            <a:ext cx="2986519" cy="161037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8ACE97B-AAB8-4C8E-9C38-24337F6AB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748" y="4872615"/>
            <a:ext cx="2888760" cy="111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27A426-9448-484A-884A-4C087A27C07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661" y="5629953"/>
            <a:ext cx="2485060" cy="497012"/>
          </a:xfrm>
          <a:prstGeom prst="rect">
            <a:avLst/>
          </a:prstGeom>
        </p:spPr>
      </p:pic>
      <p:pic>
        <p:nvPicPr>
          <p:cNvPr id="4098" name="Picture 2" descr="google - Wikipedia">
            <a:extLst>
              <a:ext uri="{FF2B5EF4-FFF2-40B4-BE49-F238E27FC236}">
                <a16:creationId xmlns:a16="http://schemas.microsoft.com/office/drawing/2014/main" id="{6CA08213-C79C-422D-A50A-324A13A36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60" y="4167357"/>
            <a:ext cx="2383759" cy="8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2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607D-BB3C-48B2-B5BD-77105485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0075"/>
            <a:ext cx="8596668" cy="873125"/>
          </a:xfrm>
        </p:spPr>
        <p:txBody>
          <a:bodyPr>
            <a:normAutofit fontScale="90000"/>
          </a:bodyPr>
          <a:lstStyle/>
          <a:p>
            <a:r>
              <a:rPr lang="en-GB" dirty="0"/>
              <a:t>Safety &amp; Quality </a:t>
            </a:r>
            <a:br>
              <a:rPr lang="en-GB" dirty="0"/>
            </a:br>
            <a:r>
              <a:rPr lang="en-GB" dirty="0"/>
              <a:t>Management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5EB2-ADC9-4F59-A574-F70C18B9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66" y="1621613"/>
            <a:ext cx="8596668" cy="50405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SOR Programme – Safety Observation Report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Pro-active not reactive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QOR</a:t>
            </a:r>
            <a:r>
              <a:rPr lang="en-GB" dirty="0"/>
              <a:t> Programme – Quality Observation Report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Seek quality in everything</a:t>
            </a:r>
          </a:p>
        </p:txBody>
      </p:sp>
      <p:pic>
        <p:nvPicPr>
          <p:cNvPr id="2050" name="Picture 2" descr="AE Global Ltd - Home">
            <a:extLst>
              <a:ext uri="{FF2B5EF4-FFF2-40B4-BE49-F238E27FC236}">
                <a16:creationId xmlns:a16="http://schemas.microsoft.com/office/drawing/2014/main" id="{2649C7AB-38F2-49D7-9344-AF0C62ED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30" y="11662"/>
            <a:ext cx="3485372" cy="104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AF0621-F33D-44D4-A502-62CBCA27B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05" y="1197607"/>
            <a:ext cx="1751457" cy="2080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313A83-298C-4A34-BCC5-AED49A6E41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16" y="3277675"/>
            <a:ext cx="1751457" cy="2080067"/>
          </a:xfrm>
          <a:prstGeom prst="rect">
            <a:avLst/>
          </a:prstGeom>
        </p:spPr>
      </p:pic>
      <p:graphicFrame>
        <p:nvGraphicFramePr>
          <p:cNvPr id="12" name="Content Placeholder 10">
            <a:extLst>
              <a:ext uri="{FF2B5EF4-FFF2-40B4-BE49-F238E27FC236}">
                <a16:creationId xmlns:a16="http://schemas.microsoft.com/office/drawing/2014/main" id="{26B40F08-1B2C-43FC-82F5-881927B862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065193"/>
              </p:ext>
            </p:extLst>
          </p:nvPr>
        </p:nvGraphicFramePr>
        <p:xfrm>
          <a:off x="4332325" y="3837823"/>
          <a:ext cx="3205910" cy="2797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8B8A041F-BD8C-491A-92B8-8AA185B19C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173464"/>
              </p:ext>
            </p:extLst>
          </p:nvPr>
        </p:nvGraphicFramePr>
        <p:xfrm>
          <a:off x="552325" y="3837823"/>
          <a:ext cx="3205910" cy="2797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" name="Picture 2" descr="D&amp;W scoops 2022 RoSPA Gold Award | Danaher &amp; Walsh">
            <a:extLst>
              <a:ext uri="{FF2B5EF4-FFF2-40B4-BE49-F238E27FC236}">
                <a16:creationId xmlns:a16="http://schemas.microsoft.com/office/drawing/2014/main" id="{82F5B529-BD7D-2CE9-DF56-A2FE1154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18" y="223050"/>
            <a:ext cx="970894" cy="132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9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607D-BB3C-48B2-B5BD-77105485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0075"/>
            <a:ext cx="8596668" cy="873125"/>
          </a:xfrm>
        </p:spPr>
        <p:txBody>
          <a:bodyPr/>
          <a:lstStyle/>
          <a:p>
            <a:r>
              <a:rPr lang="en-GB" dirty="0"/>
              <a:t>Previous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5EB2-ADC9-4F59-A574-F70C18B9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3201"/>
            <a:ext cx="8596668" cy="478816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/>
              <a:t>Textiles Project - Luxembourg</a:t>
            </a:r>
          </a:p>
          <a:p>
            <a:pPr lvl="1"/>
            <a:r>
              <a:rPr lang="en-GB" dirty="0"/>
              <a:t>High Pressure Double-contained </a:t>
            </a:r>
          </a:p>
          <a:p>
            <a:pPr marL="457200" lvl="1" indent="0">
              <a:buNone/>
            </a:pPr>
            <a:r>
              <a:rPr lang="en-GB" dirty="0"/>
              <a:t>(Jacketed) Pipework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Constructability design, fabrication</a:t>
            </a:r>
          </a:p>
        </p:txBody>
      </p:sp>
      <p:pic>
        <p:nvPicPr>
          <p:cNvPr id="2050" name="Picture 2" descr="AE Global Ltd - Home">
            <a:extLst>
              <a:ext uri="{FF2B5EF4-FFF2-40B4-BE49-F238E27FC236}">
                <a16:creationId xmlns:a16="http://schemas.microsoft.com/office/drawing/2014/main" id="{2649C7AB-38F2-49D7-9344-AF0C62ED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30" y="11662"/>
            <a:ext cx="3485372" cy="104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fire hydrant on the street&#10;&#10;Description automatically generated with low confidence">
            <a:extLst>
              <a:ext uri="{FF2B5EF4-FFF2-40B4-BE49-F238E27FC236}">
                <a16:creationId xmlns:a16="http://schemas.microsoft.com/office/drawing/2014/main" id="{585024C4-4A13-47DC-A1A4-32BAB18CA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00" y="927888"/>
            <a:ext cx="2673481" cy="2910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9C7033-E188-4283-82C3-842F412B3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149" y="3948212"/>
            <a:ext cx="2802984" cy="25297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6E3AB0-66F6-4788-8B66-ED2D1D332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997047"/>
            <a:ext cx="4514302" cy="243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5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607D-BB3C-48B2-B5BD-77105485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0075"/>
            <a:ext cx="8596668" cy="873125"/>
          </a:xfrm>
        </p:spPr>
        <p:txBody>
          <a:bodyPr/>
          <a:lstStyle/>
          <a:p>
            <a:r>
              <a:rPr lang="en-GB" dirty="0"/>
              <a:t>Previous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5EB2-ADC9-4F59-A574-F70C18B9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3201"/>
            <a:ext cx="8596668" cy="478816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/>
              <a:t>Biotechnology Project – </a:t>
            </a:r>
            <a:r>
              <a:rPr lang="en-GB" dirty="0" err="1"/>
              <a:t>Teeside</a:t>
            </a:r>
            <a:r>
              <a:rPr lang="en-GB" dirty="0"/>
              <a:t> Middlesbrough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Feasibility, detail design, 3D modelling 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Full Mechanical/Electrical &amp; Installation </a:t>
            </a:r>
          </a:p>
          <a:p>
            <a:pPr marL="457200" lvl="1" indent="0">
              <a:lnSpc>
                <a:spcPct val="200000"/>
              </a:lnSpc>
              <a:buNone/>
            </a:pPr>
            <a:endParaRPr lang="en-GB" dirty="0"/>
          </a:p>
        </p:txBody>
      </p:sp>
      <p:pic>
        <p:nvPicPr>
          <p:cNvPr id="2050" name="Picture 2" descr="AE Global Ltd - Home">
            <a:extLst>
              <a:ext uri="{FF2B5EF4-FFF2-40B4-BE49-F238E27FC236}">
                <a16:creationId xmlns:a16="http://schemas.microsoft.com/office/drawing/2014/main" id="{2649C7AB-38F2-49D7-9344-AF0C62ED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30" y="11662"/>
            <a:ext cx="3485372" cy="104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C96070-68F7-41B4-9ACF-2480CEFBE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0" y="3819419"/>
            <a:ext cx="2952867" cy="2113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54774C-7315-4C1B-B5DD-6BA442B29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09" y="1698171"/>
            <a:ext cx="2630398" cy="42481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E21C84-CB7D-4BD4-A604-79C016CB64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78" y="3819419"/>
            <a:ext cx="2804728" cy="211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138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369</TotalTime>
  <Words>374</Words>
  <Application>Microsoft Office PowerPoint</Application>
  <PresentationFormat>Widescreen</PresentationFormat>
  <Paragraphs>119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Suisse Int'l</vt:lpstr>
      <vt:lpstr>Trebuchet MS</vt:lpstr>
      <vt:lpstr>Wingdings 3</vt:lpstr>
      <vt:lpstr>Facet</vt:lpstr>
      <vt:lpstr>PowerPoint Presentation</vt:lpstr>
      <vt:lpstr>Introduction</vt:lpstr>
      <vt:lpstr>AEG Facilities</vt:lpstr>
      <vt:lpstr>AEG Facilities</vt:lpstr>
      <vt:lpstr>Modular Assembly Area</vt:lpstr>
      <vt:lpstr>Clients</vt:lpstr>
      <vt:lpstr>Safety &amp; Quality  Management Systems</vt:lpstr>
      <vt:lpstr>Previous Projects</vt:lpstr>
      <vt:lpstr>Previous Projects</vt:lpstr>
      <vt:lpstr>Previous Projects</vt:lpstr>
      <vt:lpstr>Previous Projects</vt:lpstr>
      <vt:lpstr>Key Areas</vt:lpstr>
      <vt:lpstr>Key Areas</vt:lpstr>
      <vt:lpstr>Roles &amp; Approx. Salary Bands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Jemma Ashford</dc:creator>
  <cp:lastModifiedBy>Mark Sweeney</cp:lastModifiedBy>
  <cp:revision>16</cp:revision>
  <dcterms:created xsi:type="dcterms:W3CDTF">2022-02-15T17:05:57Z</dcterms:created>
  <dcterms:modified xsi:type="dcterms:W3CDTF">2024-11-06T10:00:58Z</dcterms:modified>
</cp:coreProperties>
</file>